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1"/>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2" r:id="rId43"/>
    <p:sldId id="303" r:id="rId44"/>
    <p:sldId id="304" r:id="rId45"/>
    <p:sldId id="305" r:id="rId46"/>
    <p:sldId id="306" r:id="rId47"/>
    <p:sldId id="307" r:id="rId48"/>
    <p:sldId id="322" r:id="rId49"/>
    <p:sldId id="308" r:id="rId50"/>
    <p:sldId id="309" r:id="rId51"/>
    <p:sldId id="326" r:id="rId52"/>
    <p:sldId id="328" r:id="rId53"/>
    <p:sldId id="327" r:id="rId54"/>
    <p:sldId id="335" r:id="rId55"/>
    <p:sldId id="331" r:id="rId56"/>
    <p:sldId id="310" r:id="rId57"/>
    <p:sldId id="333" r:id="rId58"/>
    <p:sldId id="323" r:id="rId59"/>
    <p:sldId id="332" r:id="rId60"/>
    <p:sldId id="324" r:id="rId61"/>
    <p:sldId id="334" r:id="rId62"/>
    <p:sldId id="319" r:id="rId63"/>
    <p:sldId id="325" r:id="rId64"/>
    <p:sldId id="311" r:id="rId65"/>
    <p:sldId id="329" r:id="rId66"/>
    <p:sldId id="330" r:id="rId67"/>
    <p:sldId id="312" r:id="rId68"/>
    <p:sldId id="337" r:id="rId69"/>
    <p:sldId id="339" r:id="rId70"/>
    <p:sldId id="336" r:id="rId71"/>
    <p:sldId id="340" r:id="rId72"/>
    <p:sldId id="316" r:id="rId73"/>
    <p:sldId id="315" r:id="rId74"/>
    <p:sldId id="317" r:id="rId75"/>
    <p:sldId id="342" r:id="rId76"/>
    <p:sldId id="343" r:id="rId77"/>
    <p:sldId id="341" r:id="rId78"/>
    <p:sldId id="321" r:id="rId79"/>
    <p:sldId id="318"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072" autoAdjust="0"/>
  </p:normalViewPr>
  <p:slideViewPr>
    <p:cSldViewPr snapToGrid="0">
      <p:cViewPr>
        <p:scale>
          <a:sx n="125" d="100"/>
          <a:sy n="125" d="100"/>
        </p:scale>
        <p:origin x="-3060"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humains majeurs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3975"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207220816"/>
        <c:axId val="207221360"/>
      </c:scatterChart>
      <c:valAx>
        <c:axId val="207220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7221360"/>
        <c:crosses val="autoZero"/>
        <c:crossBetween val="midCat"/>
      </c:valAx>
      <c:valAx>
        <c:axId val="207221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majorité</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7220816"/>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personnes vieilles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444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207218096"/>
        <c:axId val="207217552"/>
      </c:scatterChart>
      <c:valAx>
        <c:axId val="2072180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7217552"/>
        <c:crosses val="autoZero"/>
        <c:crossBetween val="midCat"/>
      </c:valAx>
      <c:valAx>
        <c:axId val="20721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vieillesse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7218096"/>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73D35341-0C99-4975-BA7A-749F8163C545}" type="presOf" srcId="{03C1870C-A106-4A72-98DB-3B719F824DB9}" destId="{2C6CFBDC-74A5-420F-B203-5196E59D8D89}" srcOrd="0" destOrd="0" presId="urn:microsoft.com/office/officeart/2005/8/layout/hierarchy6"/>
    <dgm:cxn modelId="{F2A359BA-71B1-42A1-B781-EE4D248027AD}" type="presOf" srcId="{FC5E7652-E6E0-4C58-A5E8-088881512C27}" destId="{9CC315D6-0824-49F5-A4E4-97092F4CF44A}"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0DA18C55-3DCD-46A3-A99E-F98E1DB25233}" type="presOf" srcId="{A275E5A4-C048-4DEF-B216-281BA9B3254A}" destId="{D8DDEC04-EE28-46A7-9777-50F3EB6D7D5F}" srcOrd="0" destOrd="0" presId="urn:microsoft.com/office/officeart/2005/8/layout/hierarchy6"/>
    <dgm:cxn modelId="{4ABD0126-28E5-4AFA-A21F-C51E35BED7C5}" srcId="{1986C798-9D10-4F42-9A65-55E0B09E14DD}" destId="{8B1751DD-E54F-4905-B263-19A3CB3738E5}" srcOrd="0" destOrd="0" parTransId="{63CBE99B-9171-4F2A-A61D-06821B5BD35C}" sibTransId="{A82BF63C-1D4F-4DC3-B359-E97FF0FF7F11}"/>
    <dgm:cxn modelId="{0CA40D9F-4180-4046-B719-C6758D1B5E2E}" type="presOf" srcId="{DB4AE7BD-4253-438C-B9A3-411BA4341912}" destId="{C58F1C00-DB94-4982-8FC3-264A8177775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CB0283BA-FE77-4E88-8A67-F7834FAA18FD}" type="presOf" srcId="{8FF1E447-9EE9-4CD8-BE39-F2E4F12C2496}" destId="{873AD235-DE03-458C-9599-4E4DA9AD4A2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6F027AAB-16D8-4FBC-B928-DA9CBA36958E}" srcId="{A36CC74A-0788-4675-B766-AE998D00C258}" destId="{935750E7-6982-4C04-A4F3-F2A5584B963B}" srcOrd="1" destOrd="0" parTransId="{387BB911-AA7D-404A-B135-66E69BB6DB31}" sibTransId="{0EACAD16-A10F-4B9F-A455-0000E5293FDE}"/>
    <dgm:cxn modelId="{2E603B2B-3E1F-4015-8854-E3CBA7ED0888}" type="presOf" srcId="{63CBE99B-9171-4F2A-A61D-06821B5BD35C}" destId="{9D779B5A-C2EF-4802-89EB-101BA9BFDF3F}"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8E4FD429-26E6-495E-B039-A50CBB98F63E}" type="presOf" srcId="{E8D49CDE-6062-4DC3-96CF-CBAAB7AAD849}" destId="{196F2450-9779-4659-8F3A-401F3B8DA9D0}" srcOrd="0" destOrd="0" presId="urn:microsoft.com/office/officeart/2005/8/layout/hierarchy6"/>
    <dgm:cxn modelId="{5724E23A-C84D-4112-B063-657EDF2C13A8}" type="presOf" srcId="{E41B8049-0BBA-4141-A43B-F5C03F8DB7EE}" destId="{16DF7006-0E96-482F-BBE8-D5DA2E47B494}"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1038676-48F0-4745-AB21-2F8768237E31}" type="presOf" srcId="{935750E7-6982-4C04-A4F3-F2A5584B963B}" destId="{1D05BCFD-4228-4125-9F3C-DDC75125DA3B}"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2B5BF39-FAF9-4F00-86EA-9AA625272FF0}" srcId="{A36CC74A-0788-4675-B766-AE998D00C258}" destId="{8FF1E447-9EE9-4CD8-BE39-F2E4F12C2496}" srcOrd="2" destOrd="0" parTransId="{A275E5A4-C048-4DEF-B216-281BA9B3254A}" sibTransId="{4FC3A20F-8042-4DDC-9EE0-E4DFE17568EE}"/>
    <dgm:cxn modelId="{2CDBF401-F1CC-49EC-B644-E750485772AE}" srcId="{09BD47A3-28CC-4161-A2B6-2ED834147E66}" destId="{CD0DBA00-5D5F-4390-A8AE-F4985F9BB4FA}" srcOrd="1" destOrd="0" parTransId="{DB3ED0B0-6FD0-4617-A085-DEA0BDA6FADC}" sibTransId="{C6B2D15C-26B4-4449-8E38-A15F85BD05FC}"/>
    <dgm:cxn modelId="{3ADF48DA-7452-47D3-AA58-512DA1045F63}" srcId="{FBC35B70-F08B-4AC2-B7E5-0F3AE136E20E}" destId="{13C2E79B-9F67-40DC-A11B-F26ED493B64C}" srcOrd="1" destOrd="0" parTransId="{A171D4E4-C25E-4BE5-9B7B-E892E16B5651}" sibTransId="{8F9419F1-D4A6-4220-8F45-C12B4498EA83}"/>
    <dgm:cxn modelId="{EDE6E6AF-5CD1-477A-88D8-04319F2564A9}" type="presOf" srcId="{B4D0EB4A-DFF7-4C87-B0B0-0EA69A48F007}" destId="{FB9325F1-DB66-4DF1-A9E9-2C398C131115}"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CF75509-09B7-4A1F-9FCB-BAE51D6A67C4}" srcId="{09BD47A3-28CC-4161-A2B6-2ED834147E66}" destId="{A36CC74A-0788-4675-B766-AE998D00C258}" srcOrd="0" destOrd="0" parTransId="{97C4F1EB-715B-4214-A854-64C1A76DB286}" sibTransId="{EF00B3C9-0DAD-4B01-9CD5-D7658AF6221D}"/>
    <dgm:cxn modelId="{8064B747-5D3A-4AB6-B7B4-6CCCB53D6EDE}" type="presOf" srcId="{8B1751DD-E54F-4905-B263-19A3CB3738E5}" destId="{69EEAD35-7E50-4E31-B940-B3D9210AF5B0}"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4F6125CA-686D-4B19-9F55-786AA1F47D3E}" type="presOf" srcId="{CD0DBA00-5D5F-4390-A8AE-F4985F9BB4FA}" destId="{30DFEB1C-F1BB-4D76-A1FA-E419F6027AE6}"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5FC67A35-242A-4A9A-8FCD-52D3B6644DA3}" srcId="{8B1751DD-E54F-4905-B263-19A3CB3738E5}" destId="{E8D49CDE-6062-4DC3-96CF-CBAAB7AAD849}" srcOrd="2" destOrd="0" parTransId="{FC5E7652-E6E0-4C58-A5E8-088881512C27}" sibTransId="{6FF48928-C1BF-4B46-9CF9-3AE9F2B84590}"/>
    <dgm:cxn modelId="{6F6CF9D4-F535-48C2-B921-A0B6F462D52E}" type="presOf" srcId="{387BB911-AA7D-404A-B135-66E69BB6DB31}" destId="{64DD3A7A-E972-494C-9A70-74A3332D1EBB}" srcOrd="0" destOrd="0" presId="urn:microsoft.com/office/officeart/2005/8/layout/hierarchy6"/>
    <dgm:cxn modelId="{4959C3BB-0128-498C-8066-C975EE9BCB30}" type="presOf" srcId="{C9C9B967-16FF-4CE8-B781-DBB27A900832}" destId="{7D99EE9E-573E-4BFB-A657-BECBF5132106}" srcOrd="0" destOrd="0" presId="urn:microsoft.com/office/officeart/2005/8/layout/hierarchy6"/>
    <dgm:cxn modelId="{2B12D869-EBA5-485B-81F8-466658E176ED}" srcId="{8B1751DD-E54F-4905-B263-19A3CB3738E5}" destId="{5697CBAD-2BD5-4A7D-8180-74E32B4C471B}" srcOrd="1" destOrd="0" parTransId="{9A2B4B48-10B4-4C3C-982E-3812CE89AC0C}" sibTransId="{1B7A6E0F-5216-4D92-908E-E943AFBF55FD}"/>
    <dgm:cxn modelId="{CE3008B3-242F-435F-B032-B50048B615BD}" srcId="{CD0DBA00-5D5F-4390-A8AE-F4985F9BB4FA}" destId="{DB4AE7BD-4253-438C-B9A3-411BA4341912}" srcOrd="0" destOrd="0" parTransId="{B4D0EB4A-DFF7-4C87-B0B0-0EA69A48F007}" sibTransId="{80DA45F9-AB2A-4470-B393-BDCD238DBB38}"/>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970EAAE0-F755-4E91-BAFD-28E696883D7A}" type="presOf" srcId="{9A2B4B48-10B4-4C3C-982E-3812CE89AC0C}" destId="{5191660F-D66C-417E-AB27-90414F6F0DA1}"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B65E8498-B5BE-4A11-BF05-78EDBF0CC0D2}" type="presOf" srcId="{FBC35B70-F08B-4AC2-B7E5-0F3AE136E20E}" destId="{785C765E-FFEB-4B62-B213-F5EFC1668C7C}" srcOrd="0" destOrd="0" presId="urn:microsoft.com/office/officeart/2005/8/layout/hierarchy6"/>
    <dgm:cxn modelId="{152CF341-85EB-4BEE-993D-2638737A4031}" type="presOf" srcId="{9605FFBB-BD13-4371-AE3A-480D67DAB582}" destId="{B694207B-DD19-418C-A43F-37ABB458D6E2}"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F7A69-8AAA-4DD3-A144-7764F31A3286}">
      <dsp:nvSpPr>
        <dsp:cNvPr id="0" name=""/>
        <dsp:cNvSpPr/>
      </dsp:nvSpPr>
      <dsp:spPr>
        <a:xfrm>
          <a:off x="4033493" y="588192"/>
          <a:ext cx="1310315" cy="542216"/>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spatiale</a:t>
          </a:r>
          <a:endParaRPr lang="fr-FR" sz="1200" kern="1200" dirty="0"/>
        </a:p>
      </dsp:txBody>
      <dsp:txXfrm>
        <a:off x="4049374" y="604073"/>
        <a:ext cx="1278553" cy="510454"/>
      </dsp:txXfrm>
    </dsp:sp>
    <dsp:sp modelId="{9D779B5A-C2EF-4802-89EB-101BA9BFDF3F}">
      <dsp:nvSpPr>
        <dsp:cNvPr id="0" name=""/>
        <dsp:cNvSpPr/>
      </dsp:nvSpPr>
      <dsp:spPr>
        <a:xfrm>
          <a:off x="1467776" y="1130409"/>
          <a:ext cx="3220875" cy="216886"/>
        </a:xfrm>
        <a:custGeom>
          <a:avLst/>
          <a:gdLst/>
          <a:ahLst/>
          <a:cxnLst/>
          <a:rect l="0" t="0" r="0" b="0"/>
          <a:pathLst>
            <a:path>
              <a:moveTo>
                <a:pt x="3220875" y="0"/>
              </a:moveTo>
              <a:lnTo>
                <a:pt x="3220875" y="108443"/>
              </a:lnTo>
              <a:lnTo>
                <a:pt x="0" y="108443"/>
              </a:lnTo>
              <a:lnTo>
                <a:pt x="0"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EAD35-7E50-4E31-B940-B3D9210AF5B0}">
      <dsp:nvSpPr>
        <dsp:cNvPr id="0" name=""/>
        <dsp:cNvSpPr/>
      </dsp:nvSpPr>
      <dsp:spPr>
        <a:xfrm>
          <a:off x="917513" y="1347295"/>
          <a:ext cx="1100526"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topologique</a:t>
          </a:r>
          <a:endParaRPr lang="fr-FR" sz="1200" kern="1200" dirty="0"/>
        </a:p>
      </dsp:txBody>
      <dsp:txXfrm>
        <a:off x="933394" y="1363176"/>
        <a:ext cx="1068764" cy="510454"/>
      </dsp:txXfrm>
    </dsp:sp>
    <dsp:sp modelId="{2AEBBEF8-523E-401A-A92D-A9FE836A8331}">
      <dsp:nvSpPr>
        <dsp:cNvPr id="0" name=""/>
        <dsp:cNvSpPr/>
      </dsp:nvSpPr>
      <dsp:spPr>
        <a:xfrm>
          <a:off x="410453" y="1889512"/>
          <a:ext cx="1057322" cy="216886"/>
        </a:xfrm>
        <a:custGeom>
          <a:avLst/>
          <a:gdLst/>
          <a:ahLst/>
          <a:cxnLst/>
          <a:rect l="0" t="0" r="0" b="0"/>
          <a:pathLst>
            <a:path>
              <a:moveTo>
                <a:pt x="1057322" y="0"/>
              </a:moveTo>
              <a:lnTo>
                <a:pt x="1057322" y="108443"/>
              </a:lnTo>
              <a:lnTo>
                <a:pt x="0" y="108443"/>
              </a:lnTo>
              <a:lnTo>
                <a:pt x="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7A7BF57-0062-48F7-AD52-E9DDD033A6A4}">
      <dsp:nvSpPr>
        <dsp:cNvPr id="0" name=""/>
        <dsp:cNvSpPr/>
      </dsp:nvSpPr>
      <dsp:spPr>
        <a:xfrm>
          <a:off x="3791"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Inclus</a:t>
          </a:r>
          <a:endParaRPr lang="fr-FR" sz="1200" kern="1200" dirty="0"/>
        </a:p>
      </dsp:txBody>
      <dsp:txXfrm>
        <a:off x="19672" y="2122280"/>
        <a:ext cx="781563" cy="510454"/>
      </dsp:txXfrm>
    </dsp:sp>
    <dsp:sp modelId="{5191660F-D66C-417E-AB27-90414F6F0DA1}">
      <dsp:nvSpPr>
        <dsp:cNvPr id="0" name=""/>
        <dsp:cNvSpPr/>
      </dsp:nvSpPr>
      <dsp:spPr>
        <a:xfrm>
          <a:off x="1422056" y="1889512"/>
          <a:ext cx="91440" cy="216886"/>
        </a:xfrm>
        <a:custGeom>
          <a:avLst/>
          <a:gdLst/>
          <a:ahLst/>
          <a:cxnLst/>
          <a:rect l="0" t="0" r="0" b="0"/>
          <a:pathLst>
            <a:path>
              <a:moveTo>
                <a:pt x="45720" y="0"/>
              </a:moveTo>
              <a:lnTo>
                <a:pt x="4572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0C11DB1-D2B0-4874-93DD-733DA904F35A}">
      <dsp:nvSpPr>
        <dsp:cNvPr id="0" name=""/>
        <dsp:cNvSpPr/>
      </dsp:nvSpPr>
      <dsp:spPr>
        <a:xfrm>
          <a:off x="1061113"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Adjacent</a:t>
          </a:r>
          <a:endParaRPr lang="fr-FR" sz="1200" kern="1200" dirty="0"/>
        </a:p>
      </dsp:txBody>
      <dsp:txXfrm>
        <a:off x="1076994" y="2122280"/>
        <a:ext cx="781563" cy="510454"/>
      </dsp:txXfrm>
    </dsp:sp>
    <dsp:sp modelId="{9CC315D6-0824-49F5-A4E4-97092F4CF44A}">
      <dsp:nvSpPr>
        <dsp:cNvPr id="0" name=""/>
        <dsp:cNvSpPr/>
      </dsp:nvSpPr>
      <dsp:spPr>
        <a:xfrm>
          <a:off x="1467776" y="1889512"/>
          <a:ext cx="1057322" cy="216886"/>
        </a:xfrm>
        <a:custGeom>
          <a:avLst/>
          <a:gdLst/>
          <a:ahLst/>
          <a:cxnLst/>
          <a:rect l="0" t="0" r="0" b="0"/>
          <a:pathLst>
            <a:path>
              <a:moveTo>
                <a:pt x="0" y="0"/>
              </a:moveTo>
              <a:lnTo>
                <a:pt x="0" y="108443"/>
              </a:lnTo>
              <a:lnTo>
                <a:pt x="1057322" y="108443"/>
              </a:lnTo>
              <a:lnTo>
                <a:pt x="1057322"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96F2450-9779-4659-8F3A-401F3B8DA9D0}">
      <dsp:nvSpPr>
        <dsp:cNvPr id="0" name=""/>
        <dsp:cNvSpPr/>
      </dsp:nvSpPr>
      <dsp:spPr>
        <a:xfrm>
          <a:off x="2118436"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Dans</a:t>
          </a:r>
          <a:endParaRPr lang="fr-FR" sz="1200" kern="1200" dirty="0"/>
        </a:p>
      </dsp:txBody>
      <dsp:txXfrm>
        <a:off x="2134317" y="2122280"/>
        <a:ext cx="781563" cy="510454"/>
      </dsp:txXfrm>
    </dsp:sp>
    <dsp:sp modelId="{89CEADE7-16A9-4EE4-99A3-450CFC33BC79}">
      <dsp:nvSpPr>
        <dsp:cNvPr id="0" name=""/>
        <dsp:cNvSpPr/>
      </dsp:nvSpPr>
      <dsp:spPr>
        <a:xfrm>
          <a:off x="4688651" y="1130409"/>
          <a:ext cx="3246437" cy="216886"/>
        </a:xfrm>
        <a:custGeom>
          <a:avLst/>
          <a:gdLst/>
          <a:ahLst/>
          <a:cxnLst/>
          <a:rect l="0" t="0" r="0" b="0"/>
          <a:pathLst>
            <a:path>
              <a:moveTo>
                <a:pt x="0" y="0"/>
              </a:moveTo>
              <a:lnTo>
                <a:pt x="0" y="108443"/>
              </a:lnTo>
              <a:lnTo>
                <a:pt x="3246437" y="108443"/>
              </a:lnTo>
              <a:lnTo>
                <a:pt x="3246437"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5C765E-FFEB-4B62-B213-F5EFC1668C7C}">
      <dsp:nvSpPr>
        <dsp:cNvPr id="0" name=""/>
        <dsp:cNvSpPr/>
      </dsp:nvSpPr>
      <dsp:spPr>
        <a:xfrm>
          <a:off x="7410388" y="1347295"/>
          <a:ext cx="1049401"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métrique</a:t>
          </a:r>
          <a:endParaRPr lang="fr-FR" sz="1200" kern="1200" dirty="0"/>
        </a:p>
      </dsp:txBody>
      <dsp:txXfrm>
        <a:off x="7426269" y="1363176"/>
        <a:ext cx="1017639" cy="510454"/>
      </dsp:txXfrm>
    </dsp:sp>
    <dsp:sp modelId="{16DF7006-0E96-482F-BBE8-D5DA2E47B494}">
      <dsp:nvSpPr>
        <dsp:cNvPr id="0" name=""/>
        <dsp:cNvSpPr/>
      </dsp:nvSpPr>
      <dsp:spPr>
        <a:xfrm>
          <a:off x="6471907" y="1889512"/>
          <a:ext cx="1463182" cy="216886"/>
        </a:xfrm>
        <a:custGeom>
          <a:avLst/>
          <a:gdLst/>
          <a:ahLst/>
          <a:cxnLst/>
          <a:rect l="0" t="0" r="0" b="0"/>
          <a:pathLst>
            <a:path>
              <a:moveTo>
                <a:pt x="1463182" y="0"/>
              </a:moveTo>
              <a:lnTo>
                <a:pt x="1463182" y="108443"/>
              </a:lnTo>
              <a:lnTo>
                <a:pt x="0" y="108443"/>
              </a:lnTo>
              <a:lnTo>
                <a:pt x="0"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BD5A7-97EB-4C5A-8F69-5C3F81D172BB}">
      <dsp:nvSpPr>
        <dsp:cNvPr id="0" name=""/>
        <dsp:cNvSpPr/>
      </dsp:nvSpPr>
      <dsp:spPr>
        <a:xfrm>
          <a:off x="5910094" y="2106399"/>
          <a:ext cx="11236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a:t>
          </a:r>
          <a:endParaRPr lang="fr-FR" sz="1200" kern="1200" dirty="0"/>
        </a:p>
      </dsp:txBody>
      <dsp:txXfrm>
        <a:off x="5925975" y="2122280"/>
        <a:ext cx="1091863" cy="510454"/>
      </dsp:txXfrm>
    </dsp:sp>
    <dsp:sp modelId="{886BA651-1B5C-4FAE-8D6B-21B128F8B1A2}">
      <dsp:nvSpPr>
        <dsp:cNvPr id="0" name=""/>
        <dsp:cNvSpPr/>
      </dsp:nvSpPr>
      <dsp:spPr>
        <a:xfrm>
          <a:off x="5168890" y="2648616"/>
          <a:ext cx="1303016" cy="216886"/>
        </a:xfrm>
        <a:custGeom>
          <a:avLst/>
          <a:gdLst/>
          <a:ahLst/>
          <a:cxnLst/>
          <a:rect l="0" t="0" r="0" b="0"/>
          <a:pathLst>
            <a:path>
              <a:moveTo>
                <a:pt x="1303016" y="0"/>
              </a:moveTo>
              <a:lnTo>
                <a:pt x="1303016" y="108443"/>
              </a:lnTo>
              <a:lnTo>
                <a:pt x="0" y="108443"/>
              </a:lnTo>
              <a:lnTo>
                <a:pt x="0"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2A39F7B-738C-4A98-AB63-7DD07A6DE4A8}">
      <dsp:nvSpPr>
        <dsp:cNvPr id="0" name=""/>
        <dsp:cNvSpPr/>
      </dsp:nvSpPr>
      <dsp:spPr>
        <a:xfrm>
          <a:off x="4569714" y="2865503"/>
          <a:ext cx="1198353"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binaire</a:t>
          </a:r>
          <a:endParaRPr lang="fr-FR" sz="1200" kern="1200" dirty="0"/>
        </a:p>
      </dsp:txBody>
      <dsp:txXfrm>
        <a:off x="4585595" y="2881384"/>
        <a:ext cx="1166591" cy="510454"/>
      </dsp:txXfrm>
    </dsp:sp>
    <dsp:sp modelId="{C1B36C72-CCE8-46DB-9279-34F7AB05D962}">
      <dsp:nvSpPr>
        <dsp:cNvPr id="0" name=""/>
        <dsp:cNvSpPr/>
      </dsp:nvSpPr>
      <dsp:spPr>
        <a:xfrm>
          <a:off x="3582422" y="3407720"/>
          <a:ext cx="1586468" cy="216886"/>
        </a:xfrm>
        <a:custGeom>
          <a:avLst/>
          <a:gdLst/>
          <a:ahLst/>
          <a:cxnLst/>
          <a:rect l="0" t="0" r="0" b="0"/>
          <a:pathLst>
            <a:path>
              <a:moveTo>
                <a:pt x="1586468" y="0"/>
              </a:moveTo>
              <a:lnTo>
                <a:pt x="1586468"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D0F03-4EFB-4CBE-99DE-9D981C25F1EF}">
      <dsp:nvSpPr>
        <dsp:cNvPr id="0" name=""/>
        <dsp:cNvSpPr/>
      </dsp:nvSpPr>
      <dsp:spPr>
        <a:xfrm>
          <a:off x="317575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droite de</a:t>
          </a:r>
          <a:endParaRPr lang="fr-FR" sz="1200" kern="1200" dirty="0"/>
        </a:p>
      </dsp:txBody>
      <dsp:txXfrm>
        <a:off x="3191640" y="3640487"/>
        <a:ext cx="781563" cy="510454"/>
      </dsp:txXfrm>
    </dsp:sp>
    <dsp:sp modelId="{64DD3A7A-E972-494C-9A70-74A3332D1EBB}">
      <dsp:nvSpPr>
        <dsp:cNvPr id="0" name=""/>
        <dsp:cNvSpPr/>
      </dsp:nvSpPr>
      <dsp:spPr>
        <a:xfrm>
          <a:off x="4640229" y="3407720"/>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5BCFD-4228-4125-9F3C-DDC75125DA3B}">
      <dsp:nvSpPr>
        <dsp:cNvPr id="0" name=""/>
        <dsp:cNvSpPr/>
      </dsp:nvSpPr>
      <dsp:spPr>
        <a:xfrm>
          <a:off x="4233082" y="3624606"/>
          <a:ext cx="814293"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gauche de</a:t>
          </a:r>
          <a:endParaRPr lang="fr-FR" sz="1200" kern="1200" dirty="0"/>
        </a:p>
      </dsp:txBody>
      <dsp:txXfrm>
        <a:off x="4248963" y="3640487"/>
        <a:ext cx="782531" cy="510454"/>
      </dsp:txXfrm>
    </dsp:sp>
    <dsp:sp modelId="{D8DDEC04-EE28-46A7-9777-50F3EB6D7D5F}">
      <dsp:nvSpPr>
        <dsp:cNvPr id="0" name=""/>
        <dsp:cNvSpPr/>
      </dsp:nvSpPr>
      <dsp:spPr>
        <a:xfrm>
          <a:off x="5168890" y="3407720"/>
          <a:ext cx="529145" cy="216886"/>
        </a:xfrm>
        <a:custGeom>
          <a:avLst/>
          <a:gdLst/>
          <a:ahLst/>
          <a:cxnLst/>
          <a:rect l="0" t="0" r="0" b="0"/>
          <a:pathLst>
            <a:path>
              <a:moveTo>
                <a:pt x="0" y="0"/>
              </a:moveTo>
              <a:lnTo>
                <a:pt x="0" y="108443"/>
              </a:lnTo>
              <a:lnTo>
                <a:pt x="529145" y="108443"/>
              </a:lnTo>
              <a:lnTo>
                <a:pt x="529145"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AD235-DE03-458C-9599-4E4DA9AD4A25}">
      <dsp:nvSpPr>
        <dsp:cNvPr id="0" name=""/>
        <dsp:cNvSpPr/>
      </dsp:nvSpPr>
      <dsp:spPr>
        <a:xfrm>
          <a:off x="5291373"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haut de</a:t>
          </a:r>
          <a:endParaRPr lang="fr-FR" sz="1200" kern="1200" dirty="0"/>
        </a:p>
      </dsp:txBody>
      <dsp:txXfrm>
        <a:off x="5307254" y="3640487"/>
        <a:ext cx="781563" cy="510454"/>
      </dsp:txXfrm>
    </dsp:sp>
    <dsp:sp modelId="{8113F0BE-32EC-48E6-9204-B538391B0FE5}">
      <dsp:nvSpPr>
        <dsp:cNvPr id="0" name=""/>
        <dsp:cNvSpPr/>
      </dsp:nvSpPr>
      <dsp:spPr>
        <a:xfrm>
          <a:off x="5168890" y="3407720"/>
          <a:ext cx="1586468" cy="216886"/>
        </a:xfrm>
        <a:custGeom>
          <a:avLst/>
          <a:gdLst/>
          <a:ahLst/>
          <a:cxnLst/>
          <a:rect l="0" t="0" r="0" b="0"/>
          <a:pathLst>
            <a:path>
              <a:moveTo>
                <a:pt x="0" y="0"/>
              </a:moveTo>
              <a:lnTo>
                <a:pt x="0" y="108443"/>
              </a:lnTo>
              <a:lnTo>
                <a:pt x="1586468" y="108443"/>
              </a:lnTo>
              <a:lnTo>
                <a:pt x="1586468"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7A8F90-2441-4A44-83B7-A3DCD5B9BC83}">
      <dsp:nvSpPr>
        <dsp:cNvPr id="0" name=""/>
        <dsp:cNvSpPr/>
      </dsp:nvSpPr>
      <dsp:spPr>
        <a:xfrm>
          <a:off x="6348696"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bas de</a:t>
          </a:r>
          <a:endParaRPr lang="fr-FR" sz="1200" kern="1200" dirty="0"/>
        </a:p>
      </dsp:txBody>
      <dsp:txXfrm>
        <a:off x="6364577" y="3640487"/>
        <a:ext cx="781563" cy="510454"/>
      </dsp:txXfrm>
    </dsp:sp>
    <dsp:sp modelId="{F010FEC9-E9D2-4470-8E50-CC0C6CD3C30A}">
      <dsp:nvSpPr>
        <dsp:cNvPr id="0" name=""/>
        <dsp:cNvSpPr/>
      </dsp:nvSpPr>
      <dsp:spPr>
        <a:xfrm>
          <a:off x="6471907" y="2648616"/>
          <a:ext cx="1340774" cy="216886"/>
        </a:xfrm>
        <a:custGeom>
          <a:avLst/>
          <a:gdLst/>
          <a:ahLst/>
          <a:cxnLst/>
          <a:rect l="0" t="0" r="0" b="0"/>
          <a:pathLst>
            <a:path>
              <a:moveTo>
                <a:pt x="0" y="0"/>
              </a:moveTo>
              <a:lnTo>
                <a:pt x="0" y="108443"/>
              </a:lnTo>
              <a:lnTo>
                <a:pt x="1340774" y="108443"/>
              </a:lnTo>
              <a:lnTo>
                <a:pt x="1340774"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0DFEB1C-F1BB-4D76-A1FA-E419F6027AE6}">
      <dsp:nvSpPr>
        <dsp:cNvPr id="0" name=""/>
        <dsp:cNvSpPr/>
      </dsp:nvSpPr>
      <dsp:spPr>
        <a:xfrm>
          <a:off x="7251263" y="2865503"/>
          <a:ext cx="1122836"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ternaire</a:t>
          </a:r>
          <a:endParaRPr lang="fr-FR" sz="1200" kern="1200" dirty="0"/>
        </a:p>
      </dsp:txBody>
      <dsp:txXfrm>
        <a:off x="7267144" y="2881384"/>
        <a:ext cx="1091074" cy="510454"/>
      </dsp:txXfrm>
    </dsp:sp>
    <dsp:sp modelId="{FB9325F1-DB66-4DF1-A9E9-2C398C131115}">
      <dsp:nvSpPr>
        <dsp:cNvPr id="0" name=""/>
        <dsp:cNvSpPr/>
      </dsp:nvSpPr>
      <dsp:spPr>
        <a:xfrm>
          <a:off x="7766961" y="3407720"/>
          <a:ext cx="91440" cy="216886"/>
        </a:xfrm>
        <a:custGeom>
          <a:avLst/>
          <a:gdLst/>
          <a:ahLst/>
          <a:cxnLst/>
          <a:rect l="0" t="0" r="0" b="0"/>
          <a:pathLst>
            <a:path>
              <a:moveTo>
                <a:pt x="45720" y="0"/>
              </a:moveTo>
              <a:lnTo>
                <a:pt x="4572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F1C00-DB94-4982-8FC3-264A8177775A}">
      <dsp:nvSpPr>
        <dsp:cNvPr id="0" name=""/>
        <dsp:cNvSpPr/>
      </dsp:nvSpPr>
      <dsp:spPr>
        <a:xfrm>
          <a:off x="740601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Entre</a:t>
          </a:r>
          <a:endParaRPr lang="fr-FR" sz="1200" kern="1200" dirty="0"/>
        </a:p>
      </dsp:txBody>
      <dsp:txXfrm>
        <a:off x="7421900" y="3640487"/>
        <a:ext cx="781563" cy="510454"/>
      </dsp:txXfrm>
    </dsp:sp>
    <dsp:sp modelId="{75955611-8B9D-4DBB-B26C-8C83475891DC}">
      <dsp:nvSpPr>
        <dsp:cNvPr id="0" name=""/>
        <dsp:cNvSpPr/>
      </dsp:nvSpPr>
      <dsp:spPr>
        <a:xfrm>
          <a:off x="7935089" y="1889512"/>
          <a:ext cx="1618332" cy="216886"/>
        </a:xfrm>
        <a:custGeom>
          <a:avLst/>
          <a:gdLst/>
          <a:ahLst/>
          <a:cxnLst/>
          <a:rect l="0" t="0" r="0" b="0"/>
          <a:pathLst>
            <a:path>
              <a:moveTo>
                <a:pt x="0" y="0"/>
              </a:moveTo>
              <a:lnTo>
                <a:pt x="0" y="108443"/>
              </a:lnTo>
              <a:lnTo>
                <a:pt x="1618332" y="108443"/>
              </a:lnTo>
              <a:lnTo>
                <a:pt x="1618332"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9802A-9320-466A-8A6E-9448ED8E53E0}">
      <dsp:nvSpPr>
        <dsp:cNvPr id="0" name=""/>
        <dsp:cNvSpPr/>
      </dsp:nvSpPr>
      <dsp:spPr>
        <a:xfrm>
          <a:off x="9146759" y="2106399"/>
          <a:ext cx="8133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de distance</a:t>
          </a:r>
          <a:endParaRPr lang="fr-FR" sz="1200" kern="1200" dirty="0"/>
        </a:p>
      </dsp:txBody>
      <dsp:txXfrm>
        <a:off x="9162640" y="2122280"/>
        <a:ext cx="781563" cy="510454"/>
      </dsp:txXfrm>
    </dsp:sp>
    <dsp:sp modelId="{7D99EE9E-573E-4BFB-A657-BECBF5132106}">
      <dsp:nvSpPr>
        <dsp:cNvPr id="0" name=""/>
        <dsp:cNvSpPr/>
      </dsp:nvSpPr>
      <dsp:spPr>
        <a:xfrm>
          <a:off x="9024760" y="2648616"/>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479C8-FF5A-4F4A-BAB0-FB71E18306FA}">
      <dsp:nvSpPr>
        <dsp:cNvPr id="0" name=""/>
        <dsp:cNvSpPr/>
      </dsp:nvSpPr>
      <dsp:spPr>
        <a:xfrm>
          <a:off x="8618097"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Proche de</a:t>
          </a:r>
          <a:endParaRPr lang="fr-FR" sz="1200" kern="1200" dirty="0"/>
        </a:p>
      </dsp:txBody>
      <dsp:txXfrm>
        <a:off x="8633978" y="2881384"/>
        <a:ext cx="781563" cy="510454"/>
      </dsp:txXfrm>
    </dsp:sp>
    <dsp:sp modelId="{B694207B-DD19-418C-A43F-37ABB458D6E2}">
      <dsp:nvSpPr>
        <dsp:cNvPr id="0" name=""/>
        <dsp:cNvSpPr/>
      </dsp:nvSpPr>
      <dsp:spPr>
        <a:xfrm>
          <a:off x="9553421" y="2648616"/>
          <a:ext cx="528661" cy="216886"/>
        </a:xfrm>
        <a:custGeom>
          <a:avLst/>
          <a:gdLst/>
          <a:ahLst/>
          <a:cxnLst/>
          <a:rect l="0" t="0" r="0" b="0"/>
          <a:pathLst>
            <a:path>
              <a:moveTo>
                <a:pt x="0" y="0"/>
              </a:moveTo>
              <a:lnTo>
                <a:pt x="0" y="108443"/>
              </a:lnTo>
              <a:lnTo>
                <a:pt x="528661" y="108443"/>
              </a:lnTo>
              <a:lnTo>
                <a:pt x="528661"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CFBDC-74A5-420F-B203-5196E59D8D89}">
      <dsp:nvSpPr>
        <dsp:cNvPr id="0" name=""/>
        <dsp:cNvSpPr/>
      </dsp:nvSpPr>
      <dsp:spPr>
        <a:xfrm>
          <a:off x="9675420"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Loin de</a:t>
          </a:r>
          <a:endParaRPr lang="fr-FR" sz="1200" kern="1200" dirty="0"/>
        </a:p>
      </dsp:txBody>
      <dsp:txXfrm>
        <a:off x="9691301" y="2881384"/>
        <a:ext cx="781563" cy="5104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20/04/2017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8628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724578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final à quoi</a:t>
            </a:r>
            <a:r>
              <a:rPr lang="fr-FR" baseline="0" dirty="0" smtClean="0"/>
              <a:t> peut nous servir la logique floue ? </a:t>
            </a:r>
          </a:p>
          <a:p>
            <a:r>
              <a:rPr lang="fr-FR" baseline="0" dirty="0" smtClean="0"/>
              <a:t>	placer les germes </a:t>
            </a:r>
            <a:r>
              <a:rPr lang="fr-FR" baseline="0" dirty="0" smtClean="0">
                <a:sym typeface="Wingdings" panose="05000000000000000000" pitchFamily="2" charset="2"/>
              </a:rPr>
              <a:t> compliqué car il faut savoir de manière assez précise où est la tumeur, Comment ?</a:t>
            </a: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3913197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180121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4/20/2017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4/20/2017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4/20/2017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4/20/2017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4/20/2017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4/20/2017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4/20/2017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4/20/2017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4/20/2017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4/20/2017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160"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56868"/>
            <a:ext cx="10018713" cy="1327301"/>
          </a:xfrm>
        </p:spPr>
        <p:txBody>
          <a:bodyPr/>
          <a:lstStyle/>
          <a:p>
            <a:r>
              <a:rPr lang="fr-FR" dirty="0" smtClean="0"/>
              <a:t>TODO : Suppression muscles + </a:t>
            </a:r>
            <a:r>
              <a:rPr lang="fr-FR" dirty="0" err="1" smtClean="0"/>
              <a:t>Fuzzy</a:t>
            </a: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850739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a:t>
            </a:r>
            <a:r>
              <a:rPr lang="fr-FR" dirty="0" smtClean="0"/>
              <a:t>organe </a:t>
            </a:r>
            <a:r>
              <a:rPr lang="fr-FR" dirty="0" smtClean="0">
                <a:sym typeface="Wingdings" panose="05000000000000000000" pitchFamily="2" charset="2"/>
              </a:rPr>
              <a:t> </a:t>
            </a:r>
            <a:r>
              <a:rPr lang="fr-FR" dirty="0" smtClean="0">
                <a:sym typeface="Wingdings" panose="05000000000000000000" pitchFamily="2" charset="2"/>
              </a:rPr>
              <a:t>pour </a:t>
            </a:r>
            <a:r>
              <a:rPr lang="fr-FR" dirty="0" smtClean="0">
                <a:sym typeface="Wingdings" panose="05000000000000000000" pitchFamily="2" charset="2"/>
              </a:rPr>
              <a:t>placer les germes</a:t>
            </a:r>
            <a:endParaRPr lang="fr-FR" dirty="0" smtClean="0"/>
          </a:p>
          <a:p>
            <a:pPr marL="0" indent="0">
              <a:buNone/>
            </a:pPr>
            <a:r>
              <a:rPr lang="fr-FR" dirty="0"/>
              <a:t>	</a:t>
            </a:r>
            <a:r>
              <a:rPr lang="fr-FR" dirty="0" smtClean="0"/>
              <a:t>	           - améliorer la qualité de l’information pour des images  	           	 		                   « compliquées » à </a:t>
            </a:r>
            <a:r>
              <a:rPr lang="fr-FR" dirty="0" smtClean="0"/>
              <a:t>segmenter</a:t>
            </a:r>
            <a:endParaRPr lang="fr-FR" dirty="0" smtClean="0"/>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176"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pic>
        <p:nvPicPr>
          <p:cNvPr id="3076" name="ZoneText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 y="133350"/>
            <a:ext cx="13049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a:t>
            </a:r>
            <a:r>
              <a:rPr lang="fr-FR" dirty="0" smtClean="0"/>
              <a:t>x, </a:t>
            </a:r>
            <a:r>
              <a:rPr lang="fr-FR" dirty="0" smtClean="0"/>
              <a:t>Objet </a:t>
            </a:r>
            <a:r>
              <a:rPr lang="fr-FR" dirty="0" smtClean="0"/>
              <a:t>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1707498935"/>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2585452283"/>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a:t>
            </a:r>
            <a:r>
              <a:rPr lang="fr-FR" sz="2800" b="1" dirty="0" smtClean="0"/>
              <a:t>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a:t>
            </a:r>
            <a:r>
              <a:rPr lang="fr-FR" sz="2800" b="1" dirty="0" smtClean="0"/>
              <a:t>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a:t>
            </a:r>
            <a:r>
              <a:rPr lang="fr-FR" sz="2800" b="1" dirty="0" smtClean="0"/>
              <a:t>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2246310" y="2659585"/>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5561010" y="3085035"/>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7353300" y="2659585"/>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6348410" y="4349055"/>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9542461" y="4349055"/>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7473949" y="3510485"/>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9010650" y="3510485"/>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786584" y="3691569"/>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6311900" y="5311140"/>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6311900" y="6333856"/>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6311900" y="5554980"/>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774180" y="5547360"/>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7147560" y="6333856"/>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7551420" y="5554980"/>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991475" y="5547360"/>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6211570" y="6239876"/>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8197532" y="6239876"/>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6048692" y="5362694"/>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6027101" y="6113039"/>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7216459" y="6239876"/>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699716" y="5311140"/>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699716" y="6333856"/>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699716" y="6333856"/>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10413931" y="6333856"/>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793962" y="5533918"/>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793962" y="5528203"/>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9561982" y="6239876"/>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691711" y="6232256"/>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9436508" y="5362694"/>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9436508" y="6087565"/>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9410789" y="6472246"/>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7010059" y="6466875"/>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3165475" y="5547360"/>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648608" y="6210937"/>
            <a:ext cx="462280" cy="369332"/>
          </a:xfrm>
          <a:prstGeom prst="rect">
            <a:avLst/>
          </a:prstGeom>
          <a:noFill/>
        </p:spPr>
        <p:txBody>
          <a:bodyPr wrap="square" rtlCol="0">
            <a:spAutoFit/>
          </a:bodyPr>
          <a:lstStyle/>
          <a:p>
            <a:r>
              <a:rPr lang="fr-FR" dirty="0"/>
              <a:t>0</a:t>
            </a: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a:t>
            </a:r>
            <a:r>
              <a:rPr lang="fr-FR" sz="2800" b="1" dirty="0" smtClean="0"/>
              <a:t>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a:t>
            </a:r>
            <a:r>
              <a:rPr lang="fr-FR" sz="2800" dirty="0" smtClean="0"/>
              <a:t>e ?</a:t>
            </a:r>
          </a:p>
          <a:p>
            <a:pPr marL="0" indent="0">
              <a:buNone/>
            </a:pPr>
            <a:r>
              <a:rPr lang="fr-FR" sz="2800" dirty="0"/>
              <a:t>	</a:t>
            </a:r>
            <a:r>
              <a:rPr lang="fr-FR" sz="2800" dirty="0" smtClean="0"/>
              <a:t>		     </a:t>
            </a:r>
            <a:r>
              <a:rPr lang="fr-FR" sz="2800" dirty="0" smtClean="0">
                <a:sym typeface="Wingdings" panose="05000000000000000000" pitchFamily="2" charset="2"/>
              </a:rPr>
              <a:t> On ne peut pa</a:t>
            </a:r>
            <a:r>
              <a:rPr lang="fr-FR" sz="2800" dirty="0" smtClean="0">
                <a:sym typeface="Wingdings" panose="05000000000000000000" pitchFamily="2" charset="2"/>
              </a:rPr>
              <a:t>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Segmentation</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Algorithme de segmentation </a:t>
            </a:r>
            <a:r>
              <a:rPr lang="fr-FR" sz="2800" b="1" dirty="0" smtClean="0"/>
              <a:t>avec </a:t>
            </a:r>
            <a:r>
              <a:rPr lang="fr-FR" sz="2800" b="1" dirty="0" smtClean="0"/>
              <a:t>ontologie et logique floue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40881483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Adaptation de l’algorithme pour segmenter la tumeur</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190856"/>
          </a:xfrm>
        </p:spPr>
        <p:txBody>
          <a:bodyPr anchor="t">
            <a:normAutofit/>
          </a:bodyPr>
          <a:lstStyle/>
          <a:p>
            <a:pPr marL="0" indent="0">
              <a:spcAft>
                <a:spcPts val="0"/>
              </a:spcAft>
              <a:buNone/>
            </a:pPr>
            <a:r>
              <a:rPr lang="fr-FR" sz="2800" b="1" dirty="0" smtClean="0"/>
              <a:t>Exemple </a:t>
            </a:r>
            <a:r>
              <a:rPr lang="fr-FR" sz="2800" b="1" dirty="0" smtClean="0"/>
              <a:t>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plus ou moins proche de la colonne vertébrale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1968500"/>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79700"/>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190856"/>
          </a:xfrm>
        </p:spPr>
        <p:txBody>
          <a:bodyPr anchor="t">
            <a:normAutofit/>
          </a:bodyPr>
          <a:lstStyle/>
          <a:p>
            <a:pPr marL="0" indent="0">
              <a:spcAft>
                <a:spcPts val="0"/>
              </a:spcAft>
              <a:buNone/>
            </a:pPr>
            <a:r>
              <a:rPr lang="fr-FR" sz="2800" b="1" dirty="0" smtClean="0"/>
              <a:t>Carte de distance floue pour la relation : </a:t>
            </a:r>
          </a:p>
          <a:p>
            <a:pPr marL="0" indent="0">
              <a:spcBef>
                <a:spcPts val="0"/>
              </a:spcBef>
              <a:spcAft>
                <a:spcPts val="0"/>
              </a:spcAft>
              <a:buNone/>
            </a:pPr>
            <a:r>
              <a:rPr lang="fr-FR" sz="2200" b="1" dirty="0" smtClean="0"/>
              <a:t>« Tumeur en haut à gauche plus ou moins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Problème : Comment être sûr de ne pas placer le germe en dehors de la vraie tumeur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40660786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L’ontologie peut permettre de déterminer quels sont les différents organes après segmentation (Approche globale [1])</a:t>
            </a:r>
          </a:p>
          <a:p>
            <a:pPr marL="0" indent="0">
              <a:buNone/>
            </a:pPr>
            <a:r>
              <a:rPr lang="fr-FR" sz="2800" b="1" dirty="0" smtClean="0">
                <a:sym typeface="Wingdings" panose="05000000000000000000" pitchFamily="2" charset="2"/>
              </a:rPr>
              <a:t>Par exemple ils prennent deux régions segmentées, calculent leur histogramme d’angle, récupèrent la direction la/les direction(s) la plus représentée, et vérifie dans l’ontologie quels organes correspondent à cette relation spatiale (à l’aide d’un critère de satisfaction)</a:t>
            </a: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sz="2800" b="1" dirty="0" smtClean="0"/>
              <a:t>Placer les germes de manière floue </a:t>
            </a:r>
            <a:r>
              <a:rPr lang="fr-FR" sz="2800" b="1" dirty="0" smtClean="0">
                <a:sym typeface="Wingdings" panose="05000000000000000000" pitchFamily="2" charset="2"/>
              </a:rPr>
              <a:t> à creuser</a:t>
            </a:r>
          </a:p>
          <a:p>
            <a:pPr lvl="1">
              <a:buFontTx/>
              <a:buChar char="-"/>
            </a:pPr>
            <a:r>
              <a:rPr lang="fr-FR" b="1" dirty="0" smtClean="0">
                <a:sym typeface="Wingdings" panose="05000000000000000000" pitchFamily="2" charset="2"/>
              </a:rPr>
              <a:t>Centre de la boite englobante ?</a:t>
            </a:r>
          </a:p>
          <a:p>
            <a:pPr lvl="1">
              <a:buFontTx/>
              <a:buChar char="-"/>
            </a:pPr>
            <a:r>
              <a:rPr lang="fr-FR" b="1" dirty="0" smtClean="0">
                <a:sym typeface="Wingdings" panose="05000000000000000000" pitchFamily="2" charset="2"/>
              </a:rPr>
              <a:t>Pixel ayant la valeur mu (fonction floue) la plus élevée ?</a:t>
            </a:r>
          </a:p>
          <a:p>
            <a:pPr lvl="1">
              <a:buFontTx/>
              <a:buChar char="-"/>
            </a:pPr>
            <a:r>
              <a:rPr lang="fr-FR" b="1" dirty="0" smtClean="0">
                <a:sym typeface="Wingdings" panose="05000000000000000000" pitchFamily="2" charset="2"/>
              </a:rPr>
              <a:t>Adaptation entre position germe solution et mu le plus élevé ? OUI</a:t>
            </a:r>
          </a:p>
          <a:p>
            <a:pPr>
              <a:buFontTx/>
              <a:buChar char="-"/>
            </a:pPr>
            <a:r>
              <a:rPr lang="fr-FR" sz="2800" b="1" dirty="0" smtClean="0">
                <a:sym typeface="Wingdings" panose="05000000000000000000" pitchFamily="2" charset="2"/>
              </a:rPr>
              <a:t>Utiliser la logique floue pour construire une boite englobante</a:t>
            </a:r>
          </a:p>
          <a:p>
            <a:pPr marL="457200" lvl="1" indent="0">
              <a:buNone/>
            </a:pPr>
            <a:r>
              <a:rPr lang="fr-FR" b="1" dirty="0" smtClean="0">
                <a:sym typeface="Wingdings" panose="05000000000000000000" pitchFamily="2" charset="2"/>
              </a:rPr>
              <a:t> voir mes dessins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simplifié pour notre cas d’étude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2739454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4062</TotalTime>
  <Words>3700</Words>
  <Application>Microsoft Office PowerPoint</Application>
  <PresentationFormat>Grand écran</PresentationFormat>
  <Paragraphs>850</Paragraphs>
  <Slides>79</Slides>
  <Notes>63</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79</vt:i4>
      </vt:variant>
    </vt:vector>
  </HeadingPairs>
  <TitlesOfParts>
    <vt:vector size="87" baseType="lpstr">
      <vt:lpstr>Arial</vt:lpstr>
      <vt:lpstr>Arial Black</vt:lpstr>
      <vt:lpstr>Calibri</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TODO : Suppression muscles + Fuzzy</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277</cp:revision>
  <dcterms:created xsi:type="dcterms:W3CDTF">2017-03-14T08:34:02Z</dcterms:created>
  <dcterms:modified xsi:type="dcterms:W3CDTF">2017-04-20T15:04:43Z</dcterms:modified>
</cp:coreProperties>
</file>